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7" r:id="rId4"/>
    <p:sldId id="259" r:id="rId5"/>
    <p:sldId id="260" r:id="rId6"/>
    <p:sldId id="261" r:id="rId7"/>
    <p:sldId id="262" r:id="rId8"/>
    <p:sldId id="263" r:id="rId9"/>
    <p:sldId id="264" r:id="rId10"/>
    <p:sldId id="265" r:id="rId11"/>
    <p:sldId id="268" r:id="rId12"/>
    <p:sldId id="269"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39" autoAdjust="0"/>
  </p:normalViewPr>
  <p:slideViewPr>
    <p:cSldViewPr>
      <p:cViewPr varScale="1">
        <p:scale>
          <a:sx n="79" d="100"/>
          <a:sy n="79" d="100"/>
        </p:scale>
        <p:origin x="-8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C10CA-12A1-48F4-81B7-93D626438B67}" type="datetimeFigureOut">
              <a:rPr lang="en-US" smtClean="0"/>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A1CE3-6EB4-4FCB-B627-0AF54985F219}" type="slidenum">
              <a:rPr lang="en-US" smtClean="0"/>
              <a:t>‹#›</a:t>
            </a:fld>
            <a:endParaRPr lang="en-US"/>
          </a:p>
        </p:txBody>
      </p:sp>
    </p:spTree>
    <p:extLst>
      <p:ext uri="{BB962C8B-B14F-4D97-AF65-F5344CB8AC3E}">
        <p14:creationId xmlns:p14="http://schemas.microsoft.com/office/powerpoint/2010/main" val="376908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1CE3-6EB4-4FCB-B627-0AF54985F219}" type="slidenum">
              <a:rPr lang="en-US" smtClean="0"/>
              <a:t>2</a:t>
            </a:fld>
            <a:endParaRPr lang="en-US"/>
          </a:p>
        </p:txBody>
      </p:sp>
    </p:spTree>
    <p:extLst>
      <p:ext uri="{BB962C8B-B14F-4D97-AF65-F5344CB8AC3E}">
        <p14:creationId xmlns:p14="http://schemas.microsoft.com/office/powerpoint/2010/main" val="149393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City of Westfield</a:t>
            </a:r>
            <a:r>
              <a:rPr lang="en-US" baseline="0" dirty="0" smtClean="0"/>
              <a:t> grows and there is an ever important issue of stormwater quality and management, options of Low Impact Development helps with the detention of stormwater but also improves the quality of water entering our watershed.</a:t>
            </a:r>
            <a:endParaRPr lang="en-US" dirty="0"/>
          </a:p>
        </p:txBody>
      </p:sp>
      <p:sp>
        <p:nvSpPr>
          <p:cNvPr id="4" name="Slide Number Placeholder 3"/>
          <p:cNvSpPr>
            <a:spLocks noGrp="1"/>
          </p:cNvSpPr>
          <p:nvPr>
            <p:ph type="sldNum" sz="quarter" idx="10"/>
          </p:nvPr>
        </p:nvSpPr>
        <p:spPr/>
        <p:txBody>
          <a:bodyPr/>
          <a:lstStyle/>
          <a:p>
            <a:fld id="{79BA1CE3-6EB4-4FCB-B627-0AF54985F219}" type="slidenum">
              <a:rPr lang="en-US" smtClean="0"/>
              <a:t>13</a:t>
            </a:fld>
            <a:endParaRPr lang="en-US"/>
          </a:p>
        </p:txBody>
      </p:sp>
    </p:spTree>
    <p:extLst>
      <p:ext uri="{BB962C8B-B14F-4D97-AF65-F5344CB8AC3E}">
        <p14:creationId xmlns:p14="http://schemas.microsoft.com/office/powerpoint/2010/main" val="9212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1CE3-6EB4-4FCB-B627-0AF54985F219}" type="slidenum">
              <a:rPr lang="en-US" smtClean="0"/>
              <a:t>3</a:t>
            </a:fld>
            <a:endParaRPr lang="en-US"/>
          </a:p>
        </p:txBody>
      </p:sp>
    </p:spTree>
    <p:extLst>
      <p:ext uri="{BB962C8B-B14F-4D97-AF65-F5344CB8AC3E}">
        <p14:creationId xmlns:p14="http://schemas.microsoft.com/office/powerpoint/2010/main" val="37869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4</a:t>
            </a:fld>
            <a:endParaRPr lang="en-US"/>
          </a:p>
        </p:txBody>
      </p:sp>
    </p:spTree>
    <p:extLst>
      <p:ext uri="{BB962C8B-B14F-4D97-AF65-F5344CB8AC3E}">
        <p14:creationId xmlns:p14="http://schemas.microsoft.com/office/powerpoint/2010/main" val="35611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5</a:t>
            </a:fld>
            <a:endParaRPr lang="en-US"/>
          </a:p>
        </p:txBody>
      </p:sp>
    </p:spTree>
    <p:extLst>
      <p:ext uri="{BB962C8B-B14F-4D97-AF65-F5344CB8AC3E}">
        <p14:creationId xmlns:p14="http://schemas.microsoft.com/office/powerpoint/2010/main" val="181338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6</a:t>
            </a:fld>
            <a:endParaRPr lang="en-US"/>
          </a:p>
        </p:txBody>
      </p:sp>
    </p:spTree>
    <p:extLst>
      <p:ext uri="{BB962C8B-B14F-4D97-AF65-F5344CB8AC3E}">
        <p14:creationId xmlns:p14="http://schemas.microsoft.com/office/powerpoint/2010/main" val="344066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7</a:t>
            </a:fld>
            <a:endParaRPr lang="en-US"/>
          </a:p>
        </p:txBody>
      </p:sp>
    </p:spTree>
    <p:extLst>
      <p:ext uri="{BB962C8B-B14F-4D97-AF65-F5344CB8AC3E}">
        <p14:creationId xmlns:p14="http://schemas.microsoft.com/office/powerpoint/2010/main" val="345242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final planting plan for the native garden. There are 4 different grass species and 13 wildflower species. </a:t>
            </a:r>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8</a:t>
            </a:fld>
            <a:endParaRPr lang="en-US"/>
          </a:p>
        </p:txBody>
      </p:sp>
    </p:spTree>
    <p:extLst>
      <p:ext uri="{BB962C8B-B14F-4D97-AF65-F5344CB8AC3E}">
        <p14:creationId xmlns:p14="http://schemas.microsoft.com/office/powerpoint/2010/main" val="240896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AD76D-B6B8-4DC0-B932-B400966CD9E9}" type="slidenum">
              <a:rPr lang="en-US" smtClean="0"/>
              <a:t>9</a:t>
            </a:fld>
            <a:endParaRPr lang="en-US"/>
          </a:p>
        </p:txBody>
      </p:sp>
    </p:spTree>
    <p:extLst>
      <p:ext uri="{BB962C8B-B14F-4D97-AF65-F5344CB8AC3E}">
        <p14:creationId xmlns:p14="http://schemas.microsoft.com/office/powerpoint/2010/main" val="378211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Public</a:t>
            </a:r>
            <a:r>
              <a:rPr lang="en-US" b="1" baseline="0" dirty="0" smtClean="0"/>
              <a:t> Education and Outreach</a:t>
            </a:r>
            <a:r>
              <a:rPr lang="en-US" baseline="0" dirty="0" smtClean="0"/>
              <a:t>= Meeting with homeowners to discuss how to develop and create Rain Garden’s, Rain Barrels, and Native Plants. Discuss how the City has put canned presentations on Facebook and Twitter as well as partnering with the Upper White River Watershed Alliance to get messages out to the public. Because the Home-a-Rama will have lots of visitors, signs were placed for the demonstration sight.</a:t>
            </a:r>
          </a:p>
          <a:p>
            <a:endParaRPr lang="en-US" baseline="0" dirty="0" smtClean="0"/>
          </a:p>
          <a:p>
            <a:r>
              <a:rPr lang="en-US" b="1" baseline="0" dirty="0" smtClean="0"/>
              <a:t>Public Involvement</a:t>
            </a:r>
            <a:r>
              <a:rPr lang="en-US" baseline="0" dirty="0" smtClean="0"/>
              <a:t>= Working with the Hamilton County SWCD in an effort to create a demonstration site is one component to get participation and involvement from other like minded entities. Getting Developers and Contractors to help with the grading and site preparation was a component of involvement provided for our demonstration sight.</a:t>
            </a:r>
          </a:p>
          <a:p>
            <a:endParaRPr lang="en-US" baseline="0" dirty="0" smtClean="0"/>
          </a:p>
          <a:p>
            <a:r>
              <a:rPr lang="en-US" baseline="0" dirty="0" smtClean="0"/>
              <a:t>Follow in with Slides about the signs that are being installed.</a:t>
            </a:r>
          </a:p>
          <a:p>
            <a:endParaRPr lang="en-US" dirty="0"/>
          </a:p>
        </p:txBody>
      </p:sp>
      <p:sp>
        <p:nvSpPr>
          <p:cNvPr id="4" name="Slide Number Placeholder 3"/>
          <p:cNvSpPr>
            <a:spLocks noGrp="1"/>
          </p:cNvSpPr>
          <p:nvPr>
            <p:ph type="sldNum" sz="quarter" idx="10"/>
          </p:nvPr>
        </p:nvSpPr>
        <p:spPr/>
        <p:txBody>
          <a:bodyPr/>
          <a:lstStyle/>
          <a:p>
            <a:fld id="{79BA1CE3-6EB4-4FCB-B627-0AF54985F219}" type="slidenum">
              <a:rPr lang="en-US" smtClean="0"/>
              <a:t>10</a:t>
            </a:fld>
            <a:endParaRPr lang="en-US"/>
          </a:p>
        </p:txBody>
      </p:sp>
    </p:spTree>
    <p:extLst>
      <p:ext uri="{BB962C8B-B14F-4D97-AF65-F5344CB8AC3E}">
        <p14:creationId xmlns:p14="http://schemas.microsoft.com/office/powerpoint/2010/main" val="514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30893-3BA9-42E5-948F-2557719EFA6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30893-3BA9-42E5-948F-2557719EFA6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30893-3BA9-42E5-948F-2557719EFA6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8BE32-A771-48AD-8A03-8BB2E721950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30893-3BA9-42E5-948F-2557719EFA6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8BE32-A771-48AD-8A03-8BB2E721950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30893-3BA9-42E5-948F-2557719EFA61}"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4C30893-3BA9-42E5-948F-2557719EFA6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8BE32-A771-48AD-8A03-8BB2E721950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C30893-3BA9-42E5-948F-2557719EFA61}"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30893-3BA9-42E5-948F-2557719EFA61}"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30893-3BA9-42E5-948F-2557719EFA61}"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8BE32-A771-48AD-8A03-8BB2E72195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30893-3BA9-42E5-948F-2557719EFA6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8BE32-A771-48AD-8A03-8BB2E721950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30893-3BA9-42E5-948F-2557719EFA61}"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8BE32-A771-48AD-8A03-8BB2E721950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30893-3BA9-42E5-948F-2557719EFA61}" type="datetimeFigureOut">
              <a:rPr lang="en-US" smtClean="0"/>
              <a:t>5/19/2014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0C8BE32-A771-48AD-8A03-8BB2E721950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547" y="228600"/>
            <a:ext cx="8001000" cy="1780108"/>
          </a:xfrm>
        </p:spPr>
        <p:txBody>
          <a:bodyPr/>
          <a:lstStyle/>
          <a:p>
            <a:r>
              <a:rPr lang="en-US" dirty="0" smtClean="0"/>
              <a:t>“Landscaping for Water Quality”</a:t>
            </a:r>
            <a:br>
              <a:rPr lang="en-US" dirty="0" smtClean="0"/>
            </a:br>
            <a:r>
              <a:rPr lang="en-US" dirty="0" smtClean="0"/>
              <a:t>Demonstration Projects</a:t>
            </a:r>
            <a:endParaRPr lang="en-US" dirty="0"/>
          </a:p>
        </p:txBody>
      </p:sp>
      <p:sp>
        <p:nvSpPr>
          <p:cNvPr id="3" name="Subtitle 2"/>
          <p:cNvSpPr>
            <a:spLocks noGrp="1"/>
          </p:cNvSpPr>
          <p:nvPr>
            <p:ph type="subTitle" idx="1"/>
          </p:nvPr>
        </p:nvSpPr>
        <p:spPr>
          <a:xfrm>
            <a:off x="4985426" y="2971800"/>
            <a:ext cx="3276600" cy="1549399"/>
          </a:xfrm>
        </p:spPr>
        <p:txBody>
          <a:bodyPr/>
          <a:lstStyle/>
          <a:p>
            <a:r>
              <a:rPr lang="en-US" dirty="0"/>
              <a:t>Cindy </a:t>
            </a:r>
            <a:r>
              <a:rPr lang="en-US" dirty="0" smtClean="0"/>
              <a:t>Martin</a:t>
            </a:r>
          </a:p>
          <a:p>
            <a:r>
              <a:rPr lang="en-US" dirty="0" smtClean="0"/>
              <a:t>Claire Lane</a:t>
            </a:r>
          </a:p>
          <a:p>
            <a:r>
              <a:rPr lang="en-US" dirty="0" smtClean="0"/>
              <a:t>Michael Morgan</a:t>
            </a:r>
          </a:p>
          <a:p>
            <a:r>
              <a:rPr lang="en-US" dirty="0" smtClean="0"/>
              <a:t>Wes Rood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47" y="2362200"/>
            <a:ext cx="3581400" cy="2686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980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MS4 Perspective</a:t>
            </a:r>
            <a:endParaRPr lang="en-US" dirty="0"/>
          </a:p>
        </p:txBody>
      </p:sp>
      <p:sp>
        <p:nvSpPr>
          <p:cNvPr id="3" name="Content Placeholder 2"/>
          <p:cNvSpPr>
            <a:spLocks noGrp="1"/>
          </p:cNvSpPr>
          <p:nvPr>
            <p:ph sz="quarter" idx="13"/>
          </p:nvPr>
        </p:nvSpPr>
        <p:spPr>
          <a:xfrm>
            <a:off x="457200" y="2590800"/>
            <a:ext cx="3822192" cy="3447288"/>
          </a:xfrm>
        </p:spPr>
        <p:txBody>
          <a:bodyPr/>
          <a:lstStyle/>
          <a:p>
            <a:r>
              <a:rPr lang="en-US" dirty="0" smtClean="0"/>
              <a:t>Meeting MS4 MCM Requirements</a:t>
            </a:r>
          </a:p>
          <a:p>
            <a:pPr lvl="1"/>
            <a:r>
              <a:rPr lang="en-US" dirty="0" smtClean="0"/>
              <a:t>MCM 1- Public Education and Outreach</a:t>
            </a:r>
          </a:p>
          <a:p>
            <a:pPr lvl="1"/>
            <a:r>
              <a:rPr lang="en-US" dirty="0" smtClean="0"/>
              <a:t>MCM 2- Public Involvement and Participation</a:t>
            </a:r>
            <a:endParaRPr lang="en-US" dirty="0"/>
          </a:p>
        </p:txBody>
      </p:sp>
      <p:pic>
        <p:nvPicPr>
          <p:cNvPr id="5" name="Content Placeholder 4"/>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377" t="8291" r="8270"/>
          <a:stretch/>
        </p:blipFill>
        <p:spPr>
          <a:xfrm>
            <a:off x="5334000" y="2590800"/>
            <a:ext cx="2800350" cy="3160713"/>
          </a:xfrm>
        </p:spPr>
      </p:pic>
    </p:spTree>
    <p:extLst>
      <p:ext uri="{BB962C8B-B14F-4D97-AF65-F5344CB8AC3E}">
        <p14:creationId xmlns:p14="http://schemas.microsoft.com/office/powerpoint/2010/main" val="82924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Garden Sign</a:t>
            </a:r>
            <a:endParaRPr lang="en-US" dirty="0"/>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295400"/>
            <a:ext cx="88959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79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Plants Sign</a:t>
            </a:r>
            <a:endParaRPr lang="en-US" dirty="0"/>
          </a:p>
        </p:txBody>
      </p:sp>
      <p:pic>
        <p:nvPicPr>
          <p:cNvPr id="5" name="Content Placeholder 4"/>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581" t="1575" r="855" b="4315"/>
          <a:stretch/>
        </p:blipFill>
        <p:spPr>
          <a:xfrm>
            <a:off x="152400" y="1295400"/>
            <a:ext cx="8839200" cy="5562600"/>
          </a:xfrm>
        </p:spPr>
      </p:pic>
    </p:spTree>
    <p:extLst>
      <p:ext uri="{BB962C8B-B14F-4D97-AF65-F5344CB8AC3E}">
        <p14:creationId xmlns:p14="http://schemas.microsoft.com/office/powerpoint/2010/main" val="272710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Water Wise BMPs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2667000"/>
            <a:ext cx="3822700" cy="2501221"/>
          </a:xfrm>
        </p:spPr>
      </p:pic>
      <p:sp>
        <p:nvSpPr>
          <p:cNvPr id="4" name="Content Placeholder 3"/>
          <p:cNvSpPr>
            <a:spLocks noGrp="1"/>
          </p:cNvSpPr>
          <p:nvPr>
            <p:ph sz="quarter" idx="14"/>
          </p:nvPr>
        </p:nvSpPr>
        <p:spPr/>
        <p:txBody>
          <a:bodyPr/>
          <a:lstStyle/>
          <a:p>
            <a:r>
              <a:rPr lang="en-US" dirty="0" smtClean="0"/>
              <a:t>The City of Westfield has adopted Best Management Practices</a:t>
            </a:r>
          </a:p>
          <a:p>
            <a:pPr lvl="1"/>
            <a:r>
              <a:rPr lang="en-US" dirty="0" err="1" smtClean="0"/>
              <a:t>Chpt</a:t>
            </a:r>
            <a:r>
              <a:rPr lang="en-US" dirty="0" smtClean="0"/>
              <a:t>. 700 LID “</a:t>
            </a:r>
            <a:r>
              <a:rPr lang="en-US" smtClean="0"/>
              <a:t>Low Impact </a:t>
            </a:r>
            <a:r>
              <a:rPr lang="en-US" dirty="0" smtClean="0"/>
              <a:t>Development”</a:t>
            </a:r>
          </a:p>
          <a:p>
            <a:pPr lvl="1"/>
            <a:r>
              <a:rPr lang="en-US" dirty="0" smtClean="0"/>
              <a:t>Minimum standards for selection and design of BMPs</a:t>
            </a:r>
            <a:endParaRPr lang="en-US" dirty="0"/>
          </a:p>
        </p:txBody>
      </p:sp>
    </p:spTree>
    <p:extLst>
      <p:ext uri="{BB962C8B-B14F-4D97-AF65-F5344CB8AC3E}">
        <p14:creationId xmlns:p14="http://schemas.microsoft.com/office/powerpoint/2010/main" val="331791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Partnerships</a:t>
            </a:r>
            <a:endParaRPr lang="en-US" dirty="0"/>
          </a:p>
        </p:txBody>
      </p:sp>
      <p:sp>
        <p:nvSpPr>
          <p:cNvPr id="3" name="Content Placeholder 2"/>
          <p:cNvSpPr>
            <a:spLocks noGrp="1"/>
          </p:cNvSpPr>
          <p:nvPr>
            <p:ph sz="quarter" idx="13"/>
          </p:nvPr>
        </p:nvSpPr>
        <p:spPr/>
        <p:txBody>
          <a:bodyPr/>
          <a:lstStyle/>
          <a:p>
            <a:r>
              <a:rPr lang="en-US" dirty="0" smtClean="0"/>
              <a:t>Positive Communication</a:t>
            </a:r>
          </a:p>
          <a:p>
            <a:r>
              <a:rPr lang="en-US" dirty="0" smtClean="0"/>
              <a:t>Expressing Importance</a:t>
            </a:r>
          </a:p>
          <a:p>
            <a:r>
              <a:rPr lang="en-US" dirty="0" smtClean="0"/>
              <a:t>Schedule Face to </a:t>
            </a:r>
            <a:r>
              <a:rPr lang="en-US" dirty="0"/>
              <a:t>F</a:t>
            </a:r>
            <a:r>
              <a:rPr lang="en-US" dirty="0" smtClean="0"/>
              <a:t>ace Meetings</a:t>
            </a:r>
          </a:p>
          <a:p>
            <a:r>
              <a:rPr lang="en-US" dirty="0" smtClean="0"/>
              <a:t>Seeing Results and Rewards</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53000" y="2590800"/>
            <a:ext cx="3505200" cy="3505200"/>
          </a:xfrm>
        </p:spPr>
      </p:pic>
    </p:spTree>
    <p:extLst>
      <p:ext uri="{BB962C8B-B14F-4D97-AF65-F5344CB8AC3E}">
        <p14:creationId xmlns:p14="http://schemas.microsoft.com/office/powerpoint/2010/main" val="249468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a demo project?</a:t>
            </a:r>
            <a:endParaRPr lang="en-US" dirty="0"/>
          </a:p>
        </p:txBody>
      </p:sp>
      <p:sp>
        <p:nvSpPr>
          <p:cNvPr id="3" name="Content Placeholder 2"/>
          <p:cNvSpPr>
            <a:spLocks noGrp="1"/>
          </p:cNvSpPr>
          <p:nvPr>
            <p:ph sz="quarter" idx="13"/>
          </p:nvPr>
        </p:nvSpPr>
        <p:spPr/>
        <p:txBody>
          <a:bodyPr/>
          <a:lstStyle/>
          <a:p>
            <a:r>
              <a:rPr lang="en-US" dirty="0" smtClean="0"/>
              <a:t>Education</a:t>
            </a:r>
          </a:p>
          <a:p>
            <a:pPr lvl="1"/>
            <a:r>
              <a:rPr lang="en-US" dirty="0" smtClean="0"/>
              <a:t>Public awareness</a:t>
            </a:r>
          </a:p>
          <a:p>
            <a:pPr lvl="1"/>
            <a:r>
              <a:rPr lang="en-US" dirty="0" smtClean="0"/>
              <a:t>Examples</a:t>
            </a:r>
          </a:p>
          <a:p>
            <a:pPr lvl="1"/>
            <a:r>
              <a:rPr lang="en-US" dirty="0" smtClean="0"/>
              <a:t>Inspiration</a:t>
            </a:r>
          </a:p>
          <a:p>
            <a:r>
              <a:rPr lang="en-US" dirty="0" smtClean="0"/>
              <a:t>Research</a:t>
            </a:r>
          </a:p>
          <a:p>
            <a:r>
              <a:rPr lang="en-US" dirty="0" smtClean="0"/>
              <a:t>Set a good example</a:t>
            </a:r>
            <a:endParaRPr lang="en-US" dirty="0"/>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317974" y="3276600"/>
            <a:ext cx="24384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478642"/>
            <a:ext cx="24384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4793974"/>
            <a:ext cx="24384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3092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Developing demonstration projects</a:t>
            </a:r>
            <a:endParaRPr lang="en-US" sz="4000" dirty="0"/>
          </a:p>
        </p:txBody>
      </p:sp>
      <p:sp>
        <p:nvSpPr>
          <p:cNvPr id="3" name="Content Placeholder 2"/>
          <p:cNvSpPr>
            <a:spLocks noGrp="1"/>
          </p:cNvSpPr>
          <p:nvPr>
            <p:ph sz="quarter" idx="13"/>
          </p:nvPr>
        </p:nvSpPr>
        <p:spPr/>
        <p:txBody>
          <a:bodyPr/>
          <a:lstStyle/>
          <a:p>
            <a:pPr marL="0" indent="0">
              <a:buNone/>
            </a:pPr>
            <a:r>
              <a:rPr lang="en-US" dirty="0" smtClean="0"/>
              <a:t>Considerations:</a:t>
            </a:r>
          </a:p>
          <a:p>
            <a:r>
              <a:rPr lang="en-US" dirty="0" smtClean="0"/>
              <a:t>Location</a:t>
            </a:r>
          </a:p>
          <a:p>
            <a:pPr lvl="1"/>
            <a:r>
              <a:rPr lang="en-US" dirty="0" smtClean="0"/>
              <a:t>Make connections</a:t>
            </a:r>
          </a:p>
          <a:p>
            <a:r>
              <a:rPr lang="en-US" dirty="0" smtClean="0"/>
              <a:t>Message</a:t>
            </a:r>
          </a:p>
          <a:p>
            <a:pPr lvl="1"/>
            <a:r>
              <a:rPr lang="en-US" dirty="0" smtClean="0"/>
              <a:t>What’s the focus</a:t>
            </a:r>
          </a:p>
          <a:p>
            <a:pPr lvl="1"/>
            <a:r>
              <a:rPr lang="en-US" dirty="0" smtClean="0"/>
              <a:t>Signage</a:t>
            </a:r>
          </a:p>
          <a:p>
            <a:r>
              <a:rPr lang="en-US" dirty="0" smtClean="0"/>
              <a:t>Design</a:t>
            </a:r>
          </a:p>
          <a:p>
            <a:pPr lvl="1"/>
            <a:r>
              <a:rPr lang="en-US" dirty="0" smtClean="0"/>
              <a:t>Special considerations</a:t>
            </a:r>
            <a:endParaRPr lang="en-US" dirty="0"/>
          </a:p>
        </p:txBody>
      </p:sp>
      <p:sp>
        <p:nvSpPr>
          <p:cNvPr id="4" name="Content Placeholder 3"/>
          <p:cNvSpPr>
            <a:spLocks noGrp="1"/>
          </p:cNvSpPr>
          <p:nvPr>
            <p:ph sz="quarter" idx="14"/>
          </p:nvPr>
        </p:nvSpPr>
        <p:spPr>
          <a:xfrm>
            <a:off x="4645152" y="2679192"/>
            <a:ext cx="4270248" cy="3447288"/>
          </a:xfrm>
        </p:spPr>
        <p:txBody>
          <a:bodyPr/>
          <a:lstStyle/>
          <a:p>
            <a:pPr marL="0" indent="0">
              <a:buNone/>
            </a:pPr>
            <a:r>
              <a:rPr lang="en-US" dirty="0" smtClean="0"/>
              <a:t>Challenges:</a:t>
            </a:r>
          </a:p>
          <a:p>
            <a:r>
              <a:rPr lang="en-US" dirty="0" smtClean="0"/>
              <a:t>Site selection/partnerships</a:t>
            </a:r>
          </a:p>
          <a:p>
            <a:r>
              <a:rPr lang="en-US" dirty="0" smtClean="0"/>
              <a:t>Payment</a:t>
            </a:r>
          </a:p>
          <a:p>
            <a:r>
              <a:rPr lang="en-US" dirty="0" smtClean="0"/>
              <a:t>Design</a:t>
            </a:r>
          </a:p>
          <a:p>
            <a:r>
              <a:rPr lang="en-US" dirty="0" smtClean="0"/>
              <a:t>Maintenance</a:t>
            </a:r>
            <a:endParaRPr lang="en-US" dirty="0"/>
          </a:p>
        </p:txBody>
      </p:sp>
      <p:grpSp>
        <p:nvGrpSpPr>
          <p:cNvPr id="19" name="Group 18"/>
          <p:cNvGrpSpPr/>
          <p:nvPr/>
        </p:nvGrpSpPr>
        <p:grpSpPr>
          <a:xfrm>
            <a:off x="3450122" y="2409824"/>
            <a:ext cx="2024555" cy="3152776"/>
            <a:chOff x="3450122" y="2409824"/>
            <a:chExt cx="2024555" cy="3152776"/>
          </a:xfrm>
        </p:grpSpPr>
        <p:pic>
          <p:nvPicPr>
            <p:cNvPr id="1026" name="Picture 2" descr="http://www.digital-topo-maps.com/county-map/indiana-county-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122" y="2409824"/>
              <a:ext cx="2024555" cy="3152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16922" y="3629024"/>
              <a:ext cx="304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21722" y="2971800"/>
            <a:ext cx="4119719" cy="3429000"/>
            <a:chOff x="4821722" y="2971800"/>
            <a:chExt cx="4119719" cy="3429000"/>
          </a:xfrm>
        </p:grpSpPr>
        <p:pic>
          <p:nvPicPr>
            <p:cNvPr id="5" name="Picture 4" descr="Hamilton County Flex Viewer - Mozilla Firefox"/>
            <p:cNvPicPr>
              <a:picLocks noChangeAspect="1"/>
            </p:cNvPicPr>
            <p:nvPr/>
          </p:nvPicPr>
          <p:blipFill rotWithShape="1">
            <a:blip r:embed="rId4">
              <a:extLst>
                <a:ext uri="{28A0092B-C50C-407E-A947-70E740481C1C}">
                  <a14:useLocalDpi xmlns:a14="http://schemas.microsoft.com/office/drawing/2010/main" val="0"/>
                </a:ext>
              </a:extLst>
            </a:blip>
            <a:srcRect l="9115" t="20171" r="6732" b="2222"/>
            <a:stretch/>
          </p:blipFill>
          <p:spPr>
            <a:xfrm>
              <a:off x="5474677" y="2971800"/>
              <a:ext cx="3466764" cy="3429000"/>
            </a:xfrm>
            <a:prstGeom prst="rect">
              <a:avLst/>
            </a:prstGeom>
          </p:spPr>
        </p:pic>
        <p:cxnSp>
          <p:nvCxnSpPr>
            <p:cNvPr id="9" name="Straight Connector 8"/>
            <p:cNvCxnSpPr/>
            <p:nvPr/>
          </p:nvCxnSpPr>
          <p:spPr>
            <a:xfrm flipV="1">
              <a:off x="4821722" y="2971800"/>
              <a:ext cx="652955" cy="657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21722" y="3857624"/>
              <a:ext cx="652955" cy="2543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960159" y="2451586"/>
            <a:ext cx="4495800" cy="461665"/>
          </a:xfrm>
          <a:prstGeom prst="rect">
            <a:avLst/>
          </a:prstGeom>
          <a:noFill/>
        </p:spPr>
        <p:txBody>
          <a:bodyPr wrap="square" rtlCol="0">
            <a:spAutoFit/>
          </a:bodyPr>
          <a:lstStyle/>
          <a:p>
            <a:pPr algn="ctr"/>
            <a:r>
              <a:rPr lang="en-US" sz="2400" dirty="0" smtClean="0">
                <a:solidFill>
                  <a:schemeClr val="tx2"/>
                </a:solidFill>
              </a:rPr>
              <a:t>Home-A-Rama</a:t>
            </a:r>
            <a:endParaRPr lang="en-US" sz="2400" dirty="0">
              <a:solidFill>
                <a:schemeClr val="tx2"/>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6658" y="2057400"/>
            <a:ext cx="3231401" cy="2154565"/>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858" y="4343400"/>
            <a:ext cx="3224549" cy="2149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62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9"/>
                                        </p:tgtEl>
                                        <p:attrNameLst>
                                          <p:attrName>ppt_x</p:attrName>
                                        </p:attrNameLst>
                                      </p:cBhvr>
                                      <p:tavLst>
                                        <p:tav tm="0">
                                          <p:val>
                                            <p:strVal val="ppt_x"/>
                                          </p:val>
                                        </p:tav>
                                        <p:tav tm="100000">
                                          <p:val>
                                            <p:strVal val="ppt_x"/>
                                          </p:val>
                                        </p:tav>
                                      </p:tavLst>
                                    </p:anim>
                                    <p:anim calcmode="lin" valueType="num">
                                      <p:cBhvr additive="base">
                                        <p:cTn id="12" dur="500"/>
                                        <p:tgtEl>
                                          <p:spTgt spid="19"/>
                                        </p:tgtEl>
                                        <p:attrNameLst>
                                          <p:attrName>ppt_y</p:attrName>
                                        </p:attrNameLst>
                                      </p:cBhvr>
                                      <p:tavLst>
                                        <p:tav tm="0">
                                          <p:val>
                                            <p:strVal val="ppt_y"/>
                                          </p:val>
                                        </p:tav>
                                        <p:tav tm="100000">
                                          <p:val>
                                            <p:strVal val="1+ppt_h/2"/>
                                          </p:val>
                                        </p:tav>
                                      </p:tavLst>
                                    </p:anim>
                                    <p:set>
                                      <p:cBhvr>
                                        <p:cTn id="13" dur="1" fill="hold">
                                          <p:stCondLst>
                                            <p:cond delay="499"/>
                                          </p:stCondLst>
                                        </p:cTn>
                                        <p:tgtEl>
                                          <p:spTgt spid="19"/>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5"/>
                                        </p:tgtEl>
                                        <p:attrNameLst>
                                          <p:attrName>ppt_x</p:attrName>
                                        </p:attrNameLst>
                                      </p:cBhvr>
                                      <p:tavLst>
                                        <p:tav tm="0">
                                          <p:val>
                                            <p:strVal val="ppt_x"/>
                                          </p:val>
                                        </p:tav>
                                        <p:tav tm="100000">
                                          <p:val>
                                            <p:strVal val="ppt_x"/>
                                          </p:val>
                                        </p:tav>
                                      </p:tavLst>
                                    </p:anim>
                                    <p:anim calcmode="lin" valueType="num">
                                      <p:cBhvr additive="base">
                                        <p:cTn id="16" dur="500"/>
                                        <p:tgtEl>
                                          <p:spTgt spid="15"/>
                                        </p:tgtEl>
                                        <p:attrNameLst>
                                          <p:attrName>ppt_y</p:attrName>
                                        </p:attrNameLst>
                                      </p:cBhvr>
                                      <p:tavLst>
                                        <p:tav tm="0">
                                          <p:val>
                                            <p:strVal val="ppt_y"/>
                                          </p:val>
                                        </p:tav>
                                        <p:tav tm="100000">
                                          <p:val>
                                            <p:strVal val="1+ppt_h/2"/>
                                          </p:val>
                                        </p:tav>
                                      </p:tavLst>
                                    </p:anim>
                                    <p:set>
                                      <p:cBhvr>
                                        <p:cTn id="17" dur="1" fill="hold">
                                          <p:stCondLst>
                                            <p:cond delay="499"/>
                                          </p:stCondLst>
                                        </p:cTn>
                                        <p:tgtEl>
                                          <p:spTgt spid="15"/>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1+ppt_h/2"/>
                                          </p:val>
                                        </p:tav>
                                      </p:tavLst>
                                    </p:anim>
                                    <p:set>
                                      <p:cBhvr>
                                        <p:cTn id="21" dur="1" fill="hold">
                                          <p:stCondLst>
                                            <p:cond delay="499"/>
                                          </p:stCondLst>
                                        </p:cTn>
                                        <p:tgtEl>
                                          <p:spTgt spid="14"/>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par>
                          <p:cTn id="33" fill="hold">
                            <p:stCondLst>
                              <p:cond delay="0"/>
                            </p:stCondLst>
                            <p:childTnLst>
                              <p:par>
                                <p:cTn id="34" presetID="2" presetClass="entr" presetSubtype="4"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267200" cy="1133856"/>
          </a:xfrm>
        </p:spPr>
        <p:txBody>
          <a:bodyPr>
            <a:noAutofit/>
          </a:bodyPr>
          <a:lstStyle/>
          <a:p>
            <a:r>
              <a:rPr lang="en-US" sz="4000" dirty="0" smtClean="0"/>
              <a:t>Garden design considerations</a:t>
            </a:r>
            <a:endParaRPr lang="en-US" sz="4000" dirty="0"/>
          </a:p>
        </p:txBody>
      </p:sp>
      <p:sp>
        <p:nvSpPr>
          <p:cNvPr id="3" name="Content Placeholder 2"/>
          <p:cNvSpPr>
            <a:spLocks noGrp="1"/>
          </p:cNvSpPr>
          <p:nvPr>
            <p:ph sz="quarter" idx="13"/>
          </p:nvPr>
        </p:nvSpPr>
        <p:spPr/>
        <p:txBody>
          <a:bodyPr>
            <a:normAutofit lnSpcReduction="10000"/>
          </a:bodyPr>
          <a:lstStyle/>
          <a:p>
            <a:r>
              <a:rPr lang="en-US" dirty="0" smtClean="0">
                <a:solidFill>
                  <a:schemeClr val="tx1"/>
                </a:solidFill>
              </a:rPr>
              <a:t>Soil – medium, clay</a:t>
            </a:r>
          </a:p>
          <a:p>
            <a:r>
              <a:rPr lang="en-US" dirty="0" smtClean="0">
                <a:solidFill>
                  <a:schemeClr val="tx1"/>
                </a:solidFill>
              </a:rPr>
              <a:t>Light </a:t>
            </a:r>
            <a:r>
              <a:rPr lang="en-US" dirty="0">
                <a:solidFill>
                  <a:schemeClr val="tx1"/>
                </a:solidFill>
              </a:rPr>
              <a:t>–</a:t>
            </a:r>
            <a:r>
              <a:rPr lang="en-US" dirty="0" smtClean="0">
                <a:solidFill>
                  <a:schemeClr val="tx1"/>
                </a:solidFill>
              </a:rPr>
              <a:t> +6 hours/day</a:t>
            </a:r>
          </a:p>
          <a:p>
            <a:r>
              <a:rPr lang="en-US" dirty="0" smtClean="0">
                <a:solidFill>
                  <a:schemeClr val="tx1"/>
                </a:solidFill>
              </a:rPr>
              <a:t>Moisture </a:t>
            </a:r>
            <a:r>
              <a:rPr lang="en-US" dirty="0">
                <a:solidFill>
                  <a:schemeClr val="tx1"/>
                </a:solidFill>
              </a:rPr>
              <a:t>– </a:t>
            </a:r>
            <a:r>
              <a:rPr lang="en-US" dirty="0" err="1">
                <a:solidFill>
                  <a:schemeClr val="tx1"/>
                </a:solidFill>
              </a:rPr>
              <a:t>mesic</a:t>
            </a:r>
            <a:r>
              <a:rPr lang="en-US" dirty="0">
                <a:solidFill>
                  <a:schemeClr val="tx1"/>
                </a:solidFill>
              </a:rPr>
              <a:t> to </a:t>
            </a:r>
            <a:r>
              <a:rPr lang="en-US" dirty="0" smtClean="0">
                <a:solidFill>
                  <a:schemeClr val="tx1"/>
                </a:solidFill>
              </a:rPr>
              <a:t>dry</a:t>
            </a:r>
          </a:p>
          <a:p>
            <a:r>
              <a:rPr lang="en-US" dirty="0">
                <a:solidFill>
                  <a:schemeClr val="tx1"/>
                </a:solidFill>
              </a:rPr>
              <a:t>Height – under 4’</a:t>
            </a:r>
          </a:p>
          <a:p>
            <a:r>
              <a:rPr lang="en-US" dirty="0" smtClean="0">
                <a:solidFill>
                  <a:schemeClr val="tx1"/>
                </a:solidFill>
              </a:rPr>
              <a:t>Well-behaved plants </a:t>
            </a:r>
          </a:p>
          <a:p>
            <a:r>
              <a:rPr lang="en-US" dirty="0" smtClean="0">
                <a:solidFill>
                  <a:schemeClr val="tx1"/>
                </a:solidFill>
              </a:rPr>
              <a:t>Variety – grasses, wildflowers, color, texture, seasonal interest,  showy</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0"/>
            <a:ext cx="3962400" cy="2971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581400"/>
            <a:ext cx="3962400" cy="2971800"/>
          </a:xfrm>
          <a:prstGeom prst="rect">
            <a:avLst/>
          </a:prstGeom>
        </p:spPr>
      </p:pic>
    </p:spTree>
    <p:extLst>
      <p:ext uri="{BB962C8B-B14F-4D97-AF65-F5344CB8AC3E}">
        <p14:creationId xmlns:p14="http://schemas.microsoft.com/office/powerpoint/2010/main" val="171300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528"/>
            <a:ext cx="8229600" cy="880872"/>
          </a:xfrm>
        </p:spPr>
        <p:txBody>
          <a:bodyPr>
            <a:normAutofit/>
          </a:bodyPr>
          <a:lstStyle/>
          <a:p>
            <a:r>
              <a:rPr lang="en-US" sz="3600" dirty="0" smtClean="0"/>
              <a:t>Brookside Native Plants</a:t>
            </a:r>
            <a:endParaRPr lang="en-US" sz="36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5264"/>
          <a:stretch/>
        </p:blipFill>
        <p:spPr>
          <a:xfrm>
            <a:off x="685800" y="5467350"/>
            <a:ext cx="1371600" cy="108585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0000"/>
          <a:stretch/>
        </p:blipFill>
        <p:spPr>
          <a:xfrm>
            <a:off x="685800" y="4191000"/>
            <a:ext cx="1371600" cy="11430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4287"/>
          <a:stretch/>
        </p:blipFill>
        <p:spPr>
          <a:xfrm>
            <a:off x="685800" y="2840450"/>
            <a:ext cx="1371600" cy="119815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 t="1" r="25444" b="592"/>
          <a:stretch/>
        </p:blipFill>
        <p:spPr>
          <a:xfrm>
            <a:off x="3581400" y="1371600"/>
            <a:ext cx="1371600" cy="137160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r="25000" b="-2989"/>
          <a:stretch/>
        </p:blipFill>
        <p:spPr>
          <a:xfrm>
            <a:off x="2057400" y="1371600"/>
            <a:ext cx="1371600" cy="137160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1" r="33916" b="11887"/>
          <a:stretch/>
        </p:blipFill>
        <p:spPr>
          <a:xfrm>
            <a:off x="5105400" y="1371600"/>
            <a:ext cx="1371600" cy="1371600"/>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r="18182" b="18182"/>
          <a:stretch/>
        </p:blipFill>
        <p:spPr>
          <a:xfrm>
            <a:off x="6629400" y="1371600"/>
            <a:ext cx="1371600" cy="1371600"/>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t="1" r="-10346" b="25440"/>
          <a:stretch/>
        </p:blipFill>
        <p:spPr>
          <a:xfrm>
            <a:off x="685800" y="1371600"/>
            <a:ext cx="1371600" cy="1371600"/>
          </a:xfrm>
          <a:prstGeom prst="rect">
            <a:avLst/>
          </a:prstGeom>
        </p:spPr>
      </p:pic>
      <p:pic>
        <p:nvPicPr>
          <p:cNvPr id="5" name="Content Placeholder 4"/>
          <p:cNvPicPr>
            <a:picLocks noGrp="1" noChangeAspect="1"/>
          </p:cNvPicPr>
          <p:nvPr>
            <p:ph sz="quarter" idx="13"/>
          </p:nvPr>
        </p:nvPicPr>
        <p:blipFill rotWithShape="1">
          <a:blip r:embed="rId11" cstate="print">
            <a:extLst>
              <a:ext uri="{28A0092B-C50C-407E-A947-70E740481C1C}">
                <a14:useLocalDpi xmlns:a14="http://schemas.microsoft.com/office/drawing/2010/main" val="0"/>
              </a:ext>
            </a:extLst>
          </a:blip>
          <a:srcRect l="4542" t="7238" r="14936" b="31097"/>
          <a:stretch/>
        </p:blipFill>
        <p:spPr>
          <a:xfrm>
            <a:off x="2079305" y="2778395"/>
            <a:ext cx="6836095" cy="4079605"/>
          </a:xfrm>
        </p:spPr>
      </p:pic>
    </p:spTree>
    <p:extLst>
      <p:ext uri="{BB962C8B-B14F-4D97-AF65-F5344CB8AC3E}">
        <p14:creationId xmlns:p14="http://schemas.microsoft.com/office/powerpoint/2010/main" val="2738003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Brookside Rain Garden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729" t="5334" r="27363" b="34663"/>
          <a:stretch/>
        </p:blipFill>
        <p:spPr>
          <a:xfrm>
            <a:off x="3361509" y="2688771"/>
            <a:ext cx="5760720" cy="4114800"/>
          </a:xfrm>
          <a:prstGeom prst="rect">
            <a:avLst/>
          </a:prstGeom>
        </p:spPr>
      </p:pic>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2657" y="2197609"/>
            <a:ext cx="3472543" cy="4449253"/>
          </a:xfrm>
        </p:spPr>
      </p:pic>
    </p:spTree>
    <p:extLst>
      <p:ext uri="{BB962C8B-B14F-4D97-AF65-F5344CB8AC3E}">
        <p14:creationId xmlns:p14="http://schemas.microsoft.com/office/powerpoint/2010/main" val="85345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Brookside Native Garden</a:t>
            </a:r>
            <a:endParaRPr lang="en-US" dirty="0"/>
          </a:p>
        </p:txBody>
      </p:sp>
      <p:pic>
        <p:nvPicPr>
          <p:cNvPr id="6" name="Content Placeholder 5"/>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9016" t="13789" r="7763" b="13196"/>
          <a:stretch/>
        </p:blipFill>
        <p:spPr>
          <a:xfrm>
            <a:off x="4800600" y="2590800"/>
            <a:ext cx="3657600" cy="4114800"/>
          </a:xfrm>
        </p:spPr>
      </p:pic>
      <p:pic>
        <p:nvPicPr>
          <p:cNvPr id="9" name="Content Placeholder 8"/>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28600" y="2051266"/>
            <a:ext cx="3962400" cy="4684498"/>
          </a:xfrm>
        </p:spPr>
      </p:pic>
    </p:spTree>
    <p:extLst>
      <p:ext uri="{BB962C8B-B14F-4D97-AF65-F5344CB8AC3E}">
        <p14:creationId xmlns:p14="http://schemas.microsoft.com/office/powerpoint/2010/main" val="319681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Brookside Native Garden</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64"/>
          <a:stretch/>
        </p:blipFill>
        <p:spPr>
          <a:xfrm>
            <a:off x="1143000" y="2194560"/>
            <a:ext cx="3429000" cy="46634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43200"/>
            <a:ext cx="3029712" cy="3374136"/>
          </a:xfrm>
          <a:prstGeom prst="rect">
            <a:avLst/>
          </a:prstGeom>
        </p:spPr>
      </p:pic>
    </p:spTree>
    <p:extLst>
      <p:ext uri="{BB962C8B-B14F-4D97-AF65-F5344CB8AC3E}">
        <p14:creationId xmlns:p14="http://schemas.microsoft.com/office/powerpoint/2010/main" val="315387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Brookside Gardens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2362200"/>
            <a:ext cx="4310222" cy="32326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800" y="3429000"/>
            <a:ext cx="4368800" cy="3276600"/>
          </a:xfrm>
          <a:prstGeom prst="rect">
            <a:avLst/>
          </a:prstGeom>
        </p:spPr>
      </p:pic>
    </p:spTree>
    <p:extLst>
      <p:ext uri="{BB962C8B-B14F-4D97-AF65-F5344CB8AC3E}">
        <p14:creationId xmlns:p14="http://schemas.microsoft.com/office/powerpoint/2010/main" val="3910897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420</TotalTime>
  <Words>388</Words>
  <Application>Microsoft Office PowerPoint</Application>
  <PresentationFormat>On-screen Show (4:3)</PresentationFormat>
  <Paragraphs>71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“Landscaping for Water Quality” Demonstration Projects</vt:lpstr>
      <vt:lpstr>Why create a demo project?</vt:lpstr>
      <vt:lpstr>Developing demonstration projects</vt:lpstr>
      <vt:lpstr>Garden design considerations</vt:lpstr>
      <vt:lpstr>Brookside Native Plants</vt:lpstr>
      <vt:lpstr>Brookside Rain Garden</vt:lpstr>
      <vt:lpstr>Brookside Native Garden</vt:lpstr>
      <vt:lpstr>Brookside Native Garden</vt:lpstr>
      <vt:lpstr>Brookside Gardens</vt:lpstr>
      <vt:lpstr>MS4 Perspective</vt:lpstr>
      <vt:lpstr>Rain Garden Sign</vt:lpstr>
      <vt:lpstr>Native Plants Sign</vt:lpstr>
      <vt:lpstr>Encouraging Water Wise BMPs</vt:lpstr>
      <vt:lpstr>Developing Partnerships</vt:lpstr>
    </vt:vector>
  </TitlesOfParts>
  <Company>Soil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“Landscaping for Water Quality” Demonstration Projects</dc:title>
  <dc:creator>clane</dc:creator>
  <cp:lastModifiedBy>Esman, Laura A</cp:lastModifiedBy>
  <cp:revision>22</cp:revision>
  <dcterms:created xsi:type="dcterms:W3CDTF">2014-05-13T18:02:35Z</dcterms:created>
  <dcterms:modified xsi:type="dcterms:W3CDTF">2014-05-19T18:22:44Z</dcterms:modified>
</cp:coreProperties>
</file>